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5D7077-D504-458A-AA00-1F453D88421E}">
  <a:tblStyle styleId="{BB5D7077-D504-458A-AA00-1F453D88421E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romanL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rabi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romanL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rabi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romanL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09675" y="134975"/>
            <a:ext cx="8685900" cy="2892600"/>
          </a:xfrm>
          <a:prstGeom prst="rect">
            <a:avLst/>
          </a:prstGeom>
          <a:noFill/>
          <a:ln w="9525" cap="flat" cmpd="sng">
            <a:solidFill>
              <a:srgbClr val="FF99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1">
                <a:solidFill>
                  <a:srgbClr val="FF9900"/>
                </a:solidFill>
              </a:rPr>
              <a:t>Fredonia, AZ Water Use Study: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1">
                <a:solidFill>
                  <a:srgbClr val="FF9900"/>
                </a:solidFill>
              </a:rPr>
              <a:t>Analyzing Current &amp; Potential Water Sources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u="sng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sng" strike="noStrike" cap="none">
                <a:solidFill>
                  <a:schemeClr val="lt1"/>
                </a:solidFill>
              </a:rPr>
              <a:t>T</a:t>
            </a:r>
            <a:r>
              <a:rPr lang="en" sz="2400" b="1" u="sng">
                <a:solidFill>
                  <a:schemeClr val="lt1"/>
                </a:solidFill>
              </a:rPr>
              <a:t>eam: </a:t>
            </a:r>
            <a:r>
              <a:rPr lang="en" sz="2400" b="1" i="0" u="sng" strike="noStrike" cap="none">
                <a:solidFill>
                  <a:schemeClr val="lt1"/>
                </a:solidFill>
              </a:rPr>
              <a:t>Desert Rose H2O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4365450" y="4841075"/>
            <a:ext cx="669899" cy="41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209675" y="1349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" name="Shape 57"/>
          <p:cNvCxnSpPr/>
          <p:nvPr/>
        </p:nvCxnSpPr>
        <p:spPr>
          <a:xfrm>
            <a:off x="209675" y="1349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8" name="Shape 58"/>
          <p:cNvCxnSpPr/>
          <p:nvPr/>
        </p:nvCxnSpPr>
        <p:spPr>
          <a:xfrm rot="10800000">
            <a:off x="7957950" y="49302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9" name="Shape 59"/>
          <p:cNvCxnSpPr/>
          <p:nvPr/>
        </p:nvCxnSpPr>
        <p:spPr>
          <a:xfrm rot="10800000">
            <a:off x="8895450" y="41691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0" name="Shape 60" descr="DRH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6198" y="1445225"/>
            <a:ext cx="812873" cy="94217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345375" y="3027725"/>
            <a:ext cx="8550000" cy="18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>
                <a:solidFill>
                  <a:schemeClr val="lt2"/>
                </a:solidFill>
              </a:rPr>
              <a:t>Abdulrahman Alkandari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800">
                <a:solidFill>
                  <a:schemeClr val="lt2"/>
                </a:solidFill>
              </a:rPr>
              <a:t>Aziz Malek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800">
                <a:solidFill>
                  <a:schemeClr val="lt2"/>
                </a:solidFill>
              </a:rPr>
              <a:t>Stephen Taylor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800">
                <a:solidFill>
                  <a:schemeClr val="lt2"/>
                </a:solidFill>
              </a:rPr>
              <a:t>Hanako Ueda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355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>
                <a:solidFill>
                  <a:srgbClr val="FF9900"/>
                </a:solidFill>
              </a:rPr>
              <a:t>References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59300" y="695275"/>
            <a:ext cx="8520600" cy="434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 “</a:t>
            </a:r>
            <a:r>
              <a:rPr lang="en" sz="13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U.S. Drought Monitor”, University of Nebraska Lincoln</a:t>
            </a: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2017. [Online]. Available: droughtmonitor.unl.edu/MapsAndData/Graph.aspx.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 N. S. Christensen </a:t>
            </a:r>
            <a:r>
              <a:rPr lang="en" sz="13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al, </a:t>
            </a: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“The Effects of Climate Change on the Hydrology and Water Resources of the Colorado River Basin”, UW, Seattle, WA, Jan. 2004.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[3] "Web Soil Survey", </a:t>
            </a:r>
            <a:r>
              <a:rPr lang="en" sz="13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Department of Agriculture</a:t>
            </a: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2016. [Online]. Available: http://websoilsurvey.sc.egov.usda.gov. [Accessed: 06- Feb- 2017].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[4] "Municipal and Industrial Water Supply Use in Kanab Creek and Virgin River Basin," in Utah Department of Natural Resources, 2006. [Online]. Available: digitallibrary.utah.gov. [Accessed: Jan. 27, 2017].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[5] D. Pool, K. Blasch, J. Callegary, S. Leake and L. Graser, "Regional Groundwater-Flow Model of the Redwall-Muav, Coconino, and Alluvial Basin Aquifer Systems of Northern and Central Arizona", </a:t>
            </a:r>
            <a:r>
              <a:rPr lang="en" sz="13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Scientific Investigations Report 2010-5180</a:t>
            </a: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11, no. 1, pp. 25-28, 2017.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[6] "Water Harvesting Literature", </a:t>
            </a:r>
            <a:r>
              <a:rPr lang="en" sz="13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Wise</a:t>
            </a: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2011. [Online]. Available: http://cals.arizona.edu. [Accessed: 28- Jan- 2017].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[7] ACWF AZ wastewater treatment process. Available at: http://www.acwf.org/arizona/wastewater-services-fredonia [Accessed: 27 - Jan - 2017].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[8] Water quality testing: “Water Quality Method” Field Testing Methods. [Online]. Avaiable: www.who.int. [Accessed:27-Jan-2017].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[9] AZWater, Section 6.3 Kanab plateau basin Arizona Water Atlas, 6. Available at: www.azwater.gov. [Accessed: 26 - Jan - 2017].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[10]"Fredonia Arizona", </a:t>
            </a:r>
            <a:r>
              <a:rPr lang="en" sz="13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City Data</a:t>
            </a: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2017. [Online]. Available: http://www.city-data.com/. [Accessed: 20- Jan- 2017].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3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020732" y="441646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cxnSp>
        <p:nvCxnSpPr>
          <p:cNvPr id="178" name="Shape 178"/>
          <p:cNvCxnSpPr/>
          <p:nvPr/>
        </p:nvCxnSpPr>
        <p:spPr>
          <a:xfrm>
            <a:off x="209675" y="1349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9" name="Shape 179"/>
          <p:cNvCxnSpPr/>
          <p:nvPr/>
        </p:nvCxnSpPr>
        <p:spPr>
          <a:xfrm rot="10800000">
            <a:off x="7957950" y="49302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0" name="Shape 180"/>
          <p:cNvCxnSpPr/>
          <p:nvPr/>
        </p:nvCxnSpPr>
        <p:spPr>
          <a:xfrm rot="10800000">
            <a:off x="8895450" y="41691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1" name="Shape 181"/>
          <p:cNvCxnSpPr/>
          <p:nvPr/>
        </p:nvCxnSpPr>
        <p:spPr>
          <a:xfrm>
            <a:off x="209675" y="1349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82" name="Shape 182" descr="DRH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529" y="4429648"/>
            <a:ext cx="402327" cy="466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35500" y="2578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>
                <a:solidFill>
                  <a:srgbClr val="FF9900"/>
                </a:solidFill>
              </a:rPr>
              <a:t>Photo References</a:t>
            </a:r>
            <a:r>
              <a:rPr lang="en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235500" y="3189675"/>
            <a:ext cx="8520600" cy="17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“Arizona Information, Photos and Maps,” Arizona Information, Photos and Maps. [Online]. Available: </a:t>
            </a:r>
            <a:r>
              <a:rPr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https://www.google.com/maps/place/Fredonia,+AZ+86022/@36.9882331,-112.5279623,16470m/data=!3m1!1e3!4m5!3m4!1s0x8734d18ac5975b33:0xfebe1f70864c6dc1!8m2!3d36.945542!4d-112.5265889</a:t>
            </a: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[Accessed: 22-Apr-2017].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“Well Drilling,” Hernando County Florida Pump &amp; Well Repair, 01-Jun-2014. [Online]. Available: http://brooksvillepumpandwellrepair.com/well-drilling/. [Accessed: 22-Apr-2017].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K., “Engineering,” Rainwater Harvesting, 01-Jan-1970. [Online]. Available: http://engineering-dhameliya.blogspot.com/2012/05/rainwater-harvesting.html. [Accessed: 22-Apr-2017].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" sz="1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“admin_666, “Wastewater reuse,” admin_666, 28-Jul-2013. [Online]. Available: http://www.yourhome.gov.au/water/wastewater-reuse. [Accessed: 22-Apr-2017].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7965832" y="44291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cxnSp>
        <p:nvCxnSpPr>
          <p:cNvPr id="190" name="Shape 190"/>
          <p:cNvCxnSpPr/>
          <p:nvPr/>
        </p:nvCxnSpPr>
        <p:spPr>
          <a:xfrm>
            <a:off x="209675" y="1349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1" name="Shape 191"/>
          <p:cNvCxnSpPr/>
          <p:nvPr/>
        </p:nvCxnSpPr>
        <p:spPr>
          <a:xfrm rot="10800000">
            <a:off x="7957950" y="49302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2" name="Shape 192"/>
          <p:cNvCxnSpPr/>
          <p:nvPr/>
        </p:nvCxnSpPr>
        <p:spPr>
          <a:xfrm rot="10800000">
            <a:off x="8895450" y="41691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3" name="Shape 193"/>
          <p:cNvCxnSpPr/>
          <p:nvPr/>
        </p:nvCxnSpPr>
        <p:spPr>
          <a:xfrm>
            <a:off x="209675" y="1349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94" name="Shape 194" descr="DRH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529" y="4429648"/>
            <a:ext cx="402327" cy="46632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209675" y="939625"/>
            <a:ext cx="8782200" cy="124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[11] “WaterCAD: Water Distribution Modeling and Analysis Software,” Water Distribution Analysis and Design Software - WaterCAD. [Online]. Available:www.bentley.com. [Accessed: 27-Jan-2017].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[12] GIS software: “Use of Geographic Information Systems (GIS) in water resources: A review,” SpringerLink. [Online]. Available: link.springer.com. [Accessed: 27-Jan-2017].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[13] “Method Detection Limit - Frequent Questions,” </a:t>
            </a:r>
            <a:r>
              <a:rPr lang="en" sz="13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EPA</a:t>
            </a:r>
            <a:r>
              <a:rPr lang="en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16-Dec-2016. [Online]. Available: https://www.epa.gov/cwa-methods/method-detection-limit-frequent-questions. [Accessed: 17-Feb-2017].</a:t>
            </a:r>
          </a:p>
          <a:p>
            <a:pPr lv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196" name="Shape 196"/>
          <p:cNvSpPr txBox="1"/>
          <p:nvPr/>
        </p:nvSpPr>
        <p:spPr>
          <a:xfrm>
            <a:off x="234350" y="160350"/>
            <a:ext cx="7129500" cy="9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FF9900"/>
                </a:solidFill>
              </a:rPr>
              <a:t>References (Continued)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28600" y="131350"/>
            <a:ext cx="8595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dirty="0">
                <a:solidFill>
                  <a:srgbClr val="FF9900"/>
                </a:solidFill>
              </a:rPr>
              <a:t>Background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1" dirty="0">
              <a:solidFill>
                <a:srgbClr val="FF9900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37077" y="704050"/>
            <a:ext cx="5604600" cy="435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33400" indent="-45720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Font typeface="Wingdings" panose="05000000000000000000" pitchFamily="2" charset="2"/>
              <a:buChar char="v"/>
            </a:pPr>
            <a:r>
              <a:rPr lang="en" sz="2800" b="1" dirty="0">
                <a:solidFill>
                  <a:schemeClr val="accent4">
                    <a:lumMod val="75000"/>
                  </a:schemeClr>
                </a:solidFill>
              </a:rPr>
              <a:t>Population</a:t>
            </a:r>
            <a:r>
              <a:rPr lang="en" sz="2800" b="1" dirty="0">
                <a:solidFill>
                  <a:schemeClr val="bg1"/>
                </a:solidFill>
              </a:rPr>
              <a:t>: ~1300</a:t>
            </a:r>
          </a:p>
          <a:p>
            <a:pPr marL="533400" indent="-45720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Font typeface="Wingdings" panose="05000000000000000000" pitchFamily="2" charset="2"/>
              <a:buChar char="v"/>
            </a:pPr>
            <a:r>
              <a:rPr lang="en" sz="2800" b="1" dirty="0">
                <a:solidFill>
                  <a:schemeClr val="accent4">
                    <a:lumMod val="75000"/>
                  </a:schemeClr>
                </a:solidFill>
              </a:rPr>
              <a:t>Climate</a:t>
            </a:r>
          </a:p>
          <a:p>
            <a:pPr marL="914400" lvl="1" indent="-38100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Font typeface="Arial"/>
              <a:buChar char="➢"/>
            </a:pPr>
            <a:r>
              <a:rPr lang="en" sz="2400" b="1" dirty="0">
                <a:solidFill>
                  <a:srgbClr val="FFFFFF"/>
                </a:solidFill>
              </a:rPr>
              <a:t>High Desert</a:t>
            </a:r>
          </a:p>
          <a:p>
            <a:pPr marL="914400" lvl="1" indent="-38100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Font typeface="Arial"/>
              <a:buChar char="➢"/>
            </a:pPr>
            <a:r>
              <a:rPr lang="en" sz="2400" b="1" dirty="0">
                <a:solidFill>
                  <a:srgbClr val="FFFFFF"/>
                </a:solidFill>
              </a:rPr>
              <a:t>Annual Precipitation ~15”</a:t>
            </a:r>
          </a:p>
          <a:p>
            <a:pPr marL="533400" indent="-45720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Font typeface="Wingdings" panose="05000000000000000000" pitchFamily="2" charset="2"/>
              <a:buChar char="v"/>
            </a:pPr>
            <a:r>
              <a:rPr lang="en" sz="2800" b="1" dirty="0">
                <a:solidFill>
                  <a:schemeClr val="accent4">
                    <a:lumMod val="75000"/>
                  </a:schemeClr>
                </a:solidFill>
              </a:rPr>
              <a:t>Current Sources</a:t>
            </a:r>
          </a:p>
          <a:p>
            <a:pPr marL="914400" lvl="1" indent="-38100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Font typeface="Arial"/>
              <a:buChar char="➢"/>
            </a:pPr>
            <a:r>
              <a:rPr lang="en" sz="2400" b="1" dirty="0">
                <a:solidFill>
                  <a:srgbClr val="FFFFFF"/>
                </a:solidFill>
              </a:rPr>
              <a:t>Public &amp; Private Wells</a:t>
            </a:r>
          </a:p>
          <a:p>
            <a:pPr marL="914400" lvl="1" indent="-38100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Font typeface="Arial"/>
              <a:buChar char="➢"/>
            </a:pPr>
            <a:r>
              <a:rPr lang="en" sz="2400" b="1" dirty="0">
                <a:solidFill>
                  <a:srgbClr val="FFFFFF"/>
                </a:solidFill>
              </a:rPr>
              <a:t>Kanab, UT</a:t>
            </a:r>
          </a:p>
          <a:p>
            <a:pPr marL="533400" indent="-45720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Font typeface="Wingdings" panose="05000000000000000000" pitchFamily="2" charset="2"/>
              <a:buChar char="v"/>
            </a:pPr>
            <a:r>
              <a:rPr lang="en" sz="2800" b="1" dirty="0">
                <a:solidFill>
                  <a:srgbClr val="FF9900"/>
                </a:solidFill>
              </a:rPr>
              <a:t>Wastewater Treatment</a:t>
            </a:r>
          </a:p>
          <a:p>
            <a:pPr marL="914400" lvl="1" indent="-38100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Font typeface="Arial"/>
              <a:buChar char="➢"/>
            </a:pPr>
            <a:r>
              <a:rPr lang="en" sz="2400" b="1" dirty="0">
                <a:solidFill>
                  <a:srgbClr val="FFFFFF"/>
                </a:solidFill>
              </a:rPr>
              <a:t>Septic Tanks</a:t>
            </a:r>
          </a:p>
          <a:p>
            <a:pPr marL="914400" lvl="1" indent="-38100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Font typeface="Arial"/>
              <a:buChar char="➢"/>
            </a:pPr>
            <a:r>
              <a:rPr lang="en" sz="2400" b="1" dirty="0">
                <a:solidFill>
                  <a:srgbClr val="FFFFFF"/>
                </a:solidFill>
              </a:rPr>
              <a:t>Public Works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301028" y="4201057"/>
            <a:ext cx="1061100" cy="7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Aziz,1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6355200" y="3994850"/>
            <a:ext cx="3398400" cy="4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15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[P</a:t>
            </a:r>
            <a:r>
              <a:rPr lang="en" sz="1500" i="1">
                <a:solidFill>
                  <a:schemeClr val="accent1"/>
                </a:solidFill>
              </a:rPr>
              <a:t>1</a:t>
            </a:r>
            <a:r>
              <a:rPr lang="en" sz="15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] Map of </a:t>
            </a:r>
            <a:r>
              <a:rPr lang="en" sz="1500" i="1">
                <a:solidFill>
                  <a:schemeClr val="accent1"/>
                </a:solidFill>
              </a:rPr>
              <a:t>Fredonia/Kanab</a:t>
            </a:r>
          </a:p>
        </p:txBody>
      </p:sp>
      <p:cxnSp>
        <p:nvCxnSpPr>
          <p:cNvPr id="70" name="Shape 70"/>
          <p:cNvCxnSpPr/>
          <p:nvPr/>
        </p:nvCxnSpPr>
        <p:spPr>
          <a:xfrm>
            <a:off x="209675" y="1349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" name="Shape 71"/>
          <p:cNvCxnSpPr/>
          <p:nvPr/>
        </p:nvCxnSpPr>
        <p:spPr>
          <a:xfrm rot="10800000">
            <a:off x="7957950" y="49302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2" name="Shape 72"/>
          <p:cNvCxnSpPr/>
          <p:nvPr/>
        </p:nvCxnSpPr>
        <p:spPr>
          <a:xfrm rot="10800000">
            <a:off x="8895450" y="41691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3" name="Shape 73"/>
          <p:cNvCxnSpPr/>
          <p:nvPr/>
        </p:nvCxnSpPr>
        <p:spPr>
          <a:xfrm>
            <a:off x="209675" y="1349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4" name="Shape 74" descr="DRH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529" y="4429648"/>
            <a:ext cx="402327" cy="4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475" y="134975"/>
            <a:ext cx="3222423" cy="39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6228850" y="896075"/>
            <a:ext cx="660600" cy="12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-10796878">
            <a:off x="7502899" y="3442516"/>
            <a:ext cx="660600" cy="12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5677675" y="506075"/>
            <a:ext cx="1793100" cy="4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rgbClr val="00FFFF"/>
                </a:solidFill>
              </a:rPr>
              <a:t>Kanab, UT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7267100" y="3124475"/>
            <a:ext cx="2035800" cy="5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rgbClr val="00FFFF"/>
                </a:solidFill>
              </a:rPr>
              <a:t>Fredonia, AZ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28600" y="131350"/>
            <a:ext cx="8595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>
                <a:solidFill>
                  <a:srgbClr val="FF9900"/>
                </a:solidFill>
              </a:rPr>
              <a:t>Project Description</a:t>
            </a:r>
            <a:r>
              <a:rPr lang="en" sz="3600" b="1" i="0" u="none" strike="noStrike" cap="none">
                <a:solidFill>
                  <a:srgbClr val="FF9900"/>
                </a:solidFill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1">
              <a:solidFill>
                <a:srgbClr val="FF9900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28600" y="896075"/>
            <a:ext cx="7748400" cy="26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❖"/>
            </a:pPr>
            <a:r>
              <a:rPr lang="en" sz="3000" b="1">
                <a:solidFill>
                  <a:schemeClr val="accent4"/>
                </a:solidFill>
              </a:rPr>
              <a:t>Characterize Current Water Sources and Usages</a:t>
            </a:r>
          </a:p>
          <a:p>
            <a:pPr marL="457200" lvl="0" indent="-419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❖"/>
            </a:pPr>
            <a:r>
              <a:rPr lang="en" sz="3000" b="1">
                <a:solidFill>
                  <a:schemeClr val="accent4"/>
                </a:solidFill>
              </a:rPr>
              <a:t>Estimate Future Demand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❖"/>
            </a:pPr>
            <a:r>
              <a:rPr lang="en" sz="3000" b="1">
                <a:solidFill>
                  <a:schemeClr val="accent4"/>
                </a:solidFill>
              </a:rPr>
              <a:t>Investigate Additional Sources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❖"/>
            </a:pPr>
            <a:r>
              <a:rPr lang="en" sz="3000" b="1">
                <a:solidFill>
                  <a:schemeClr val="accent4"/>
                </a:solidFill>
              </a:rPr>
              <a:t>Investigate Conservation Options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962648" y="4201050"/>
            <a:ext cx="1399500" cy="7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Hanako</a:t>
            </a:r>
            <a:r>
              <a:rPr lang="en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2000">
                <a:solidFill>
                  <a:schemeClr val="lt1"/>
                </a:solidFill>
              </a:rPr>
              <a:t>2</a:t>
            </a:r>
          </a:p>
        </p:txBody>
      </p:sp>
      <p:cxnSp>
        <p:nvCxnSpPr>
          <p:cNvPr id="87" name="Shape 87"/>
          <p:cNvCxnSpPr/>
          <p:nvPr/>
        </p:nvCxnSpPr>
        <p:spPr>
          <a:xfrm>
            <a:off x="209675" y="1349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8" name="Shape 88"/>
          <p:cNvCxnSpPr/>
          <p:nvPr/>
        </p:nvCxnSpPr>
        <p:spPr>
          <a:xfrm rot="10800000">
            <a:off x="7957950" y="49302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9" name="Shape 89"/>
          <p:cNvCxnSpPr/>
          <p:nvPr/>
        </p:nvCxnSpPr>
        <p:spPr>
          <a:xfrm rot="10800000">
            <a:off x="8895450" y="41691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0" name="Shape 90"/>
          <p:cNvCxnSpPr/>
          <p:nvPr/>
        </p:nvCxnSpPr>
        <p:spPr>
          <a:xfrm>
            <a:off x="209675" y="1349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1" name="Shape 91" descr="DRH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529" y="4429648"/>
            <a:ext cx="402327" cy="466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355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>
                <a:solidFill>
                  <a:srgbClr val="FF9900"/>
                </a:solidFill>
              </a:rPr>
              <a:t>Scope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235500" y="1000075"/>
            <a:ext cx="7722300" cy="378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❖"/>
            </a:pPr>
            <a:r>
              <a:rPr lang="en" sz="3000" b="1" dirty="0">
                <a:solidFill>
                  <a:srgbClr val="FFAB40"/>
                </a:solidFill>
              </a:rPr>
              <a:t>TASK</a:t>
            </a:r>
            <a:r>
              <a:rPr lang="en" sz="3000" b="1" dirty="0">
                <a:solidFill>
                  <a:schemeClr val="accent1"/>
                </a:solidFill>
              </a:rPr>
              <a:t> 1: DATA REVIEW</a:t>
            </a:r>
          </a:p>
          <a:p>
            <a:pPr marL="914400" marR="0" lvl="1" indent="-3810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➢"/>
            </a:pPr>
            <a:r>
              <a:rPr lang="en" sz="2400" b="1" dirty="0">
                <a:solidFill>
                  <a:srgbClr val="FFFFFF"/>
                </a:solidFill>
              </a:rPr>
              <a:t>Current Water Usage &amp; Well Information</a:t>
            </a:r>
          </a:p>
          <a:p>
            <a:pPr marL="914400" marR="0" lvl="1" indent="-3810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2400" b="1" dirty="0">
                <a:solidFill>
                  <a:srgbClr val="FFFFFF"/>
                </a:solidFill>
              </a:rPr>
              <a:t>Aquifer Characteristics</a:t>
            </a:r>
          </a:p>
          <a:p>
            <a:pPr marL="457200" marR="0" lvl="0" indent="-4191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❖"/>
            </a:pPr>
            <a:r>
              <a:rPr lang="en" sz="3000" b="1" dirty="0">
                <a:solidFill>
                  <a:schemeClr val="accent1"/>
                </a:solidFill>
              </a:rPr>
              <a:t>TASK 2: INITIAL SITE VISIT</a:t>
            </a:r>
          </a:p>
          <a:p>
            <a:pPr marL="914400" marR="0" lvl="1" indent="-3810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➢"/>
            </a:pPr>
            <a:r>
              <a:rPr lang="en" sz="2400" b="1" dirty="0">
                <a:solidFill>
                  <a:srgbClr val="FFFFFF"/>
                </a:solidFill>
              </a:rPr>
              <a:t>Meet with Town Manager and Clerk</a:t>
            </a:r>
          </a:p>
          <a:p>
            <a:pPr marL="914400" marR="0" lvl="1" indent="-3810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➢"/>
            </a:pPr>
            <a:r>
              <a:rPr lang="en" sz="2400" b="1" dirty="0">
                <a:solidFill>
                  <a:srgbClr val="FFFFFF"/>
                </a:solidFill>
              </a:rPr>
              <a:t>Identify Modes of Public Outreach </a:t>
            </a:r>
          </a:p>
          <a:p>
            <a:pPr marL="914400" marR="0" lvl="1" indent="-3810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➢"/>
            </a:pPr>
            <a:r>
              <a:rPr lang="en" sz="2400" b="1" dirty="0">
                <a:solidFill>
                  <a:srgbClr val="FFFFFF"/>
                </a:solidFill>
              </a:rPr>
              <a:t>Photograph Water Infrastructure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47900" y="4429125"/>
            <a:ext cx="1788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Stephen,</a:t>
            </a:r>
            <a:r>
              <a:rPr lang="en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</a:p>
        </p:txBody>
      </p:sp>
      <p:cxnSp>
        <p:nvCxnSpPr>
          <p:cNvPr id="99" name="Shape 99"/>
          <p:cNvCxnSpPr/>
          <p:nvPr/>
        </p:nvCxnSpPr>
        <p:spPr>
          <a:xfrm>
            <a:off x="209675" y="1349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" name="Shape 100"/>
          <p:cNvCxnSpPr/>
          <p:nvPr/>
        </p:nvCxnSpPr>
        <p:spPr>
          <a:xfrm rot="10800000">
            <a:off x="7957950" y="49302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1" name="Shape 101"/>
          <p:cNvCxnSpPr/>
          <p:nvPr/>
        </p:nvCxnSpPr>
        <p:spPr>
          <a:xfrm rot="10800000">
            <a:off x="8895450" y="41691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2" name="Shape 102"/>
          <p:cNvCxnSpPr/>
          <p:nvPr/>
        </p:nvCxnSpPr>
        <p:spPr>
          <a:xfrm>
            <a:off x="209675" y="1349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3" name="Shape 103" descr="DRH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529" y="4429648"/>
            <a:ext cx="402327" cy="466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355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>
                <a:solidFill>
                  <a:srgbClr val="FF9900"/>
                </a:solidFill>
              </a:rPr>
              <a:t>Scope (Continued)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209675" y="923875"/>
            <a:ext cx="8621100" cy="43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❖"/>
            </a:pPr>
            <a:r>
              <a:rPr lang="en" sz="2600" b="1">
                <a:solidFill>
                  <a:schemeClr val="accent1"/>
                </a:solidFill>
              </a:rPr>
              <a:t>TASK 3: SECOND SITE VISIT</a:t>
            </a:r>
          </a:p>
          <a:p>
            <a:pPr marL="914400" marR="0" lvl="1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➢"/>
            </a:pPr>
            <a:r>
              <a:rPr lang="en" sz="2400" b="1">
                <a:solidFill>
                  <a:srgbClr val="FFFFFF"/>
                </a:solidFill>
              </a:rPr>
              <a:t>Diagnose City-Owned Wells</a:t>
            </a:r>
          </a:p>
          <a:p>
            <a:pPr marL="914400" marR="0" lvl="1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2400" b="1">
                <a:solidFill>
                  <a:srgbClr val="FFFFFF"/>
                </a:solidFill>
              </a:rPr>
              <a:t>Public Outreach</a:t>
            </a: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❖"/>
            </a:pPr>
            <a:r>
              <a:rPr lang="en" sz="2600" b="1">
                <a:solidFill>
                  <a:schemeClr val="accent1"/>
                </a:solidFill>
              </a:rPr>
              <a:t>TASK 4: THIRD SITE VISIT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➢"/>
            </a:pPr>
            <a:r>
              <a:rPr lang="en" sz="2400" b="1">
                <a:solidFill>
                  <a:srgbClr val="FFFFFF"/>
                </a:solidFill>
              </a:rPr>
              <a:t>Well Testing</a:t>
            </a:r>
          </a:p>
          <a:p>
            <a:pPr marL="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6157300" y="3705725"/>
            <a:ext cx="2773800" cy="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5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[P</a:t>
            </a:r>
            <a:r>
              <a:rPr lang="en" sz="1500" i="1">
                <a:solidFill>
                  <a:schemeClr val="accent1"/>
                </a:solidFill>
              </a:rPr>
              <a:t>2</a:t>
            </a:r>
            <a:r>
              <a:rPr lang="en" sz="15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r>
              <a:rPr lang="en" sz="1500" i="1">
                <a:solidFill>
                  <a:schemeClr val="accent1"/>
                </a:solidFill>
              </a:rPr>
              <a:t>Diagram of Typical Well</a:t>
            </a:r>
          </a:p>
        </p:txBody>
      </p:sp>
      <p:cxnSp>
        <p:nvCxnSpPr>
          <p:cNvPr id="111" name="Shape 111"/>
          <p:cNvCxnSpPr/>
          <p:nvPr/>
        </p:nvCxnSpPr>
        <p:spPr>
          <a:xfrm>
            <a:off x="209675" y="1349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2" name="Shape 112"/>
          <p:cNvCxnSpPr/>
          <p:nvPr/>
        </p:nvCxnSpPr>
        <p:spPr>
          <a:xfrm rot="10800000">
            <a:off x="7957950" y="49302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3" name="Shape 113"/>
          <p:cNvCxnSpPr/>
          <p:nvPr/>
        </p:nvCxnSpPr>
        <p:spPr>
          <a:xfrm rot="10800000">
            <a:off x="8895450" y="41691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4" name="Shape 114"/>
          <p:cNvCxnSpPr/>
          <p:nvPr/>
        </p:nvCxnSpPr>
        <p:spPr>
          <a:xfrm>
            <a:off x="209675" y="1349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5" name="Shape 115"/>
          <p:cNvSpPr txBox="1"/>
          <p:nvPr/>
        </p:nvSpPr>
        <p:spPr>
          <a:xfrm>
            <a:off x="6931175" y="4376575"/>
            <a:ext cx="1504800" cy="45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Stephen, 4</a:t>
            </a:r>
          </a:p>
        </p:txBody>
      </p:sp>
      <p:pic>
        <p:nvPicPr>
          <p:cNvPr id="116" name="Shape 116" descr="DRH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529" y="4429648"/>
            <a:ext cx="402327" cy="4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well drilling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249" y="140225"/>
            <a:ext cx="3359700" cy="35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355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>
                <a:solidFill>
                  <a:srgbClr val="FF9900"/>
                </a:solidFill>
              </a:rPr>
              <a:t>Scope (Continued)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09675" y="923875"/>
            <a:ext cx="8479800" cy="43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❖"/>
            </a:pPr>
            <a:r>
              <a:rPr lang="en" sz="2600" b="1">
                <a:solidFill>
                  <a:schemeClr val="accent1"/>
                </a:solidFill>
              </a:rPr>
              <a:t>TASK 5: IDENTIFICATION OF </a:t>
            </a:r>
          </a:p>
          <a:p>
            <a:pPr lvl="0" indent="3873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chemeClr val="accent1"/>
                </a:solidFill>
              </a:rPr>
              <a:t>ALTERNATIVE SOURCES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2400" b="1">
                <a:solidFill>
                  <a:schemeClr val="lt1"/>
                </a:solidFill>
              </a:rPr>
              <a:t>Rainwater Harvesting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2400" b="1">
                <a:solidFill>
                  <a:schemeClr val="lt1"/>
                </a:solidFill>
              </a:rPr>
              <a:t>New well Installation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2400" b="1">
                <a:solidFill>
                  <a:schemeClr val="lt1"/>
                </a:solidFill>
              </a:rPr>
              <a:t>Wastewater Reuse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❖"/>
            </a:pPr>
            <a:r>
              <a:rPr lang="en" sz="3000" b="1">
                <a:solidFill>
                  <a:schemeClr val="accent1"/>
                </a:solidFill>
              </a:rPr>
              <a:t>TASK 6: ANALYSIS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➢"/>
            </a:pPr>
            <a:r>
              <a:rPr lang="en" sz="2400" b="1">
                <a:solidFill>
                  <a:srgbClr val="FFFFFF"/>
                </a:solidFill>
              </a:rPr>
              <a:t>Model Future Demand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➢"/>
            </a:pPr>
            <a:r>
              <a:rPr lang="en" sz="2400" b="1">
                <a:solidFill>
                  <a:srgbClr val="FFFFFF"/>
                </a:solidFill>
              </a:rPr>
              <a:t>Prepare Summary of Current Sources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➢"/>
            </a:pPr>
            <a:r>
              <a:rPr lang="en" sz="2400" b="1">
                <a:solidFill>
                  <a:srgbClr val="FFFFFF"/>
                </a:solidFill>
              </a:rPr>
              <a:t>Analyse Feasibility of Potential Sources</a:t>
            </a:r>
          </a:p>
          <a:p>
            <a:pPr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209675" y="1349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5" name="Shape 125"/>
          <p:cNvCxnSpPr/>
          <p:nvPr/>
        </p:nvCxnSpPr>
        <p:spPr>
          <a:xfrm rot="10800000">
            <a:off x="7957950" y="49302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6" name="Shape 126"/>
          <p:cNvCxnSpPr/>
          <p:nvPr/>
        </p:nvCxnSpPr>
        <p:spPr>
          <a:xfrm rot="10800000">
            <a:off x="8895450" y="41691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7" name="Shape 127"/>
          <p:cNvCxnSpPr/>
          <p:nvPr/>
        </p:nvCxnSpPr>
        <p:spPr>
          <a:xfrm>
            <a:off x="209675" y="1349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8" name="Shape 128"/>
          <p:cNvSpPr txBox="1"/>
          <p:nvPr/>
        </p:nvSpPr>
        <p:spPr>
          <a:xfrm>
            <a:off x="7159775" y="4376575"/>
            <a:ext cx="1504800" cy="45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Hanako, 5</a:t>
            </a:r>
          </a:p>
        </p:txBody>
      </p:sp>
      <p:pic>
        <p:nvPicPr>
          <p:cNvPr id="129" name="Shape 129" descr="DRH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5729" y="4429648"/>
            <a:ext cx="402327" cy="466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35500" y="152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>
                <a:solidFill>
                  <a:srgbClr val="FF9900"/>
                </a:solidFill>
              </a:rPr>
              <a:t>Staffing and Costs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5" name="Shape 135"/>
          <p:cNvGraphicFramePr/>
          <p:nvPr/>
        </p:nvGraphicFramePr>
        <p:xfrm>
          <a:off x="209675" y="925100"/>
          <a:ext cx="8524475" cy="3419975"/>
        </p:xfrm>
        <a:graphic>
          <a:graphicData uri="http://schemas.openxmlformats.org/drawingml/2006/table">
            <a:tbl>
              <a:tblPr>
                <a:noFill/>
                <a:tableStyleId>{BB5D7077-D504-458A-AA00-1F453D88421E}</a:tableStyleId>
              </a:tblPr>
              <a:tblGrid>
                <a:gridCol w="216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Staff Title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Estimated Hours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Wages (Per Hour)*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Cost**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Engineer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388</a:t>
                      </a: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r>
                        <a:rPr lang="en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</a:t>
                      </a: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</a:t>
                      </a:r>
                      <a:r>
                        <a:rPr lang="en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73,720</a:t>
                      </a: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.00</a:t>
                      </a: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CAD Drafter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$80.00</a:t>
                      </a: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$3,200.00</a:t>
                      </a: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Surveyor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</a:t>
                      </a: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$95.00</a:t>
                      </a: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$12,160.00</a:t>
                      </a: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Quality </a:t>
                      </a:r>
                      <a:r>
                        <a:rPr lang="en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Tech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104</a:t>
                      </a:r>
                    </a:p>
                  </a:txBody>
                  <a:tcPr marL="63500" marR="63500" marT="63500" marB="635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X (fixed)</a:t>
                      </a: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$220.00 (excluded)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Travel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1200 miles</a:t>
                      </a:r>
                    </a:p>
                  </a:txBody>
                  <a:tcPr marL="63500" marR="63500" marT="63500" marB="635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$0.35/mile</a:t>
                      </a: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$420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9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3333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Equipment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 </a:t>
                      </a:r>
                    </a:p>
                  </a:txBody>
                  <a:tcPr marL="63500" marR="63500" marT="63500" marB="635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$225/day</a:t>
                      </a: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$450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710</a:t>
                      </a: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hours</a:t>
                      </a:r>
                    </a:p>
                  </a:txBody>
                  <a:tcPr marL="63500" marR="63500" marT="63500" marB="635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</a:t>
                      </a:r>
                      <a:r>
                        <a:rPr lang="en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90,170</a:t>
                      </a: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.00</a:t>
                      </a: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7253099" y="4401650"/>
            <a:ext cx="1608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Abdul, 6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16800" y="4248900"/>
            <a:ext cx="7049700" cy="9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*</a:t>
            </a:r>
            <a:r>
              <a:rPr lang="en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Hourly wages include overhead costs and billing fees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**</a:t>
            </a:r>
            <a:r>
              <a:rPr lang="en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Assumes all staff is part of the Desert Rose H2O company</a:t>
            </a:r>
          </a:p>
        </p:txBody>
      </p:sp>
      <p:cxnSp>
        <p:nvCxnSpPr>
          <p:cNvPr id="138" name="Shape 138"/>
          <p:cNvCxnSpPr/>
          <p:nvPr/>
        </p:nvCxnSpPr>
        <p:spPr>
          <a:xfrm>
            <a:off x="209675" y="1349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9" name="Shape 139"/>
          <p:cNvCxnSpPr/>
          <p:nvPr/>
        </p:nvCxnSpPr>
        <p:spPr>
          <a:xfrm rot="10800000">
            <a:off x="7957950" y="49302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0" name="Shape 140"/>
          <p:cNvCxnSpPr/>
          <p:nvPr/>
        </p:nvCxnSpPr>
        <p:spPr>
          <a:xfrm rot="10800000">
            <a:off x="8895450" y="41691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1" name="Shape 141"/>
          <p:cNvCxnSpPr/>
          <p:nvPr/>
        </p:nvCxnSpPr>
        <p:spPr>
          <a:xfrm>
            <a:off x="209675" y="1349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42" name="Shape 142" descr="DRH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529" y="4429648"/>
            <a:ext cx="402327" cy="466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355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>
                <a:solidFill>
                  <a:srgbClr val="FF9900"/>
                </a:solidFill>
              </a:rPr>
              <a:t>Schedule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7171841" y="4399800"/>
            <a:ext cx="11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Abdul, </a:t>
            </a:r>
            <a:r>
              <a:rPr lang="en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cxnSp>
        <p:nvCxnSpPr>
          <p:cNvPr id="149" name="Shape 149"/>
          <p:cNvCxnSpPr/>
          <p:nvPr/>
        </p:nvCxnSpPr>
        <p:spPr>
          <a:xfrm>
            <a:off x="209675" y="1349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0" name="Shape 150"/>
          <p:cNvCxnSpPr/>
          <p:nvPr/>
        </p:nvCxnSpPr>
        <p:spPr>
          <a:xfrm rot="10800000">
            <a:off x="7957950" y="49302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1" name="Shape 151"/>
          <p:cNvCxnSpPr/>
          <p:nvPr/>
        </p:nvCxnSpPr>
        <p:spPr>
          <a:xfrm rot="10800000">
            <a:off x="8895450" y="41691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2" name="Shape 152"/>
          <p:cNvCxnSpPr/>
          <p:nvPr/>
        </p:nvCxnSpPr>
        <p:spPr>
          <a:xfrm>
            <a:off x="209675" y="1349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53" name="Shape 153" descr="DRH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529" y="4429648"/>
            <a:ext cx="402327" cy="4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Gantt Char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499" y="922975"/>
            <a:ext cx="8619222" cy="326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355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>
                <a:solidFill>
                  <a:srgbClr val="FF9900"/>
                </a:solidFill>
              </a:rPr>
              <a:t>Questions ?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7830045" y="4429650"/>
            <a:ext cx="516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8</a:t>
            </a:r>
          </a:p>
        </p:txBody>
      </p:sp>
      <p:cxnSp>
        <p:nvCxnSpPr>
          <p:cNvPr id="161" name="Shape 161"/>
          <p:cNvCxnSpPr/>
          <p:nvPr/>
        </p:nvCxnSpPr>
        <p:spPr>
          <a:xfrm>
            <a:off x="209675" y="1349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2" name="Shape 162"/>
          <p:cNvCxnSpPr/>
          <p:nvPr/>
        </p:nvCxnSpPr>
        <p:spPr>
          <a:xfrm rot="10800000">
            <a:off x="7957950" y="49302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3" name="Shape 163"/>
          <p:cNvCxnSpPr/>
          <p:nvPr/>
        </p:nvCxnSpPr>
        <p:spPr>
          <a:xfrm rot="10800000">
            <a:off x="8895450" y="4169175"/>
            <a:ext cx="0" cy="7611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4" name="Shape 164"/>
          <p:cNvCxnSpPr/>
          <p:nvPr/>
        </p:nvCxnSpPr>
        <p:spPr>
          <a:xfrm>
            <a:off x="209675" y="134975"/>
            <a:ext cx="9375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5" name="Shape 165" descr="DRH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529" y="4429648"/>
            <a:ext cx="402327" cy="4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125" y="957250"/>
            <a:ext cx="7072829" cy="397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4048675" y="1363225"/>
            <a:ext cx="720600" cy="3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i="1"/>
              <a:t>Aziz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045050" y="1363225"/>
            <a:ext cx="876300" cy="3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i="1"/>
              <a:t>Abdul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1940325" y="1133400"/>
            <a:ext cx="977400" cy="4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i="1"/>
              <a:t>Stephen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147175" y="1312075"/>
            <a:ext cx="937500" cy="4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i="1"/>
              <a:t>Hanako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861</Words>
  <Application>Microsoft Office PowerPoint</Application>
  <PresentationFormat>On-screen Show (16:9)</PresentationFormat>
  <Paragraphs>125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simple-light-2</vt:lpstr>
      <vt:lpstr>Fredonia, AZ Water Use Study:  Analyzing Current &amp; Potential Water Sources    Team: Desert Rose H2O </vt:lpstr>
      <vt:lpstr>Background  </vt:lpstr>
      <vt:lpstr>Project Description  </vt:lpstr>
      <vt:lpstr>Scope</vt:lpstr>
      <vt:lpstr>Scope (Continued)</vt:lpstr>
      <vt:lpstr>Scope (Continued)</vt:lpstr>
      <vt:lpstr>Staffing and Costs  </vt:lpstr>
      <vt:lpstr>Schedule</vt:lpstr>
      <vt:lpstr>Questions ?</vt:lpstr>
      <vt:lpstr>References</vt:lpstr>
      <vt:lpstr>Photo 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Fredonia, AZ Water Use Study:  Analyzing Current &amp; Potential Water Sources    Team: Desert Rose H2O </dc:title>
  <dc:creator>Hanako Ueda</dc:creator>
  <cp:lastModifiedBy>NAU Student</cp:lastModifiedBy>
  <cp:revision>1</cp:revision>
  <dcterms:modified xsi:type="dcterms:W3CDTF">2017-04-27T02:24:29Z</dcterms:modified>
</cp:coreProperties>
</file>